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7.jpg" ContentType="image/jpeg"/>
  <Override PartName="/ppt/media/image28.jpg" ContentType="image/jpeg"/>
  <Override PartName="/ppt/media/image29.jpg" ContentType="image/jpeg"/>
  <Override PartName="/ppt/notesSlides/notesSlide17.xml" ContentType="application/vnd.openxmlformats-officedocument.presentationml.notesSlide+xml"/>
  <Override PartName="/ppt/media/image32.jpg" ContentType="image/jpeg"/>
  <Override PartName="/ppt/media/image33.jpg" ContentType="image/jpeg"/>
  <Override PartName="/ppt/media/image34.jpg" ContentType="image/jpeg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12192000"/>
  <p:embeddedFontLst>
    <p:embeddedFont>
      <p:font typeface="MiSans" panose="02010600030101010101" charset="-122"/>
      <p:regular r:id="rId21"/>
    </p:embeddedFont>
    <p:embeddedFont>
      <p:font typeface="PingFang SC Medium" panose="020B0600000000000000" pitchFamily="34" charset="-120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1485" y="8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31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6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7-d2sggdu1bb2p4onbok5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02-d2sggcm1bb2p4onboj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" y="4498975"/>
            <a:ext cx="2029460" cy="4572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76834" y="2224670"/>
            <a:ext cx="9468865" cy="227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내 인생의 30가지 </a:t>
            </a:r>
            <a:r>
              <a:rPr lang="en-US" sz="5400" b="1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버킷리스트</a:t>
            </a:r>
            <a:endParaRPr lang="en-US" sz="1600" dirty="0"/>
          </a:p>
        </p:txBody>
      </p:sp>
      <p:pic>
        <p:nvPicPr>
          <p:cNvPr id="5" name="Image 2" descr="https://kimi-img.moonshot.cn/pub/slides/slides_tmpl/image/25-09-04-11:32:02-d2sggcm1bb2p4onboj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80" y="4498975"/>
            <a:ext cx="2029460" cy="45720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53745" y="4560570"/>
            <a:ext cx="1871345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보고자</a:t>
            </a:r>
            <a:r>
              <a:rPr lang="en-US" altLang="ko-KR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 </a:t>
            </a:r>
            <a:r>
              <a:rPr lang="ko-KR" altLang="en-US" sz="16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오한경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2802255" y="4560570"/>
            <a:ext cx="218567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ko-KR" alt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날자</a:t>
            </a: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：2025/10/13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4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0" name="Shape 5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1" name="Shape 6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2" name="Shape 7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3" name="Shape 8"/>
          <p:cNvSpPr/>
          <p:nvPr/>
        </p:nvSpPr>
        <p:spPr>
          <a:xfrm>
            <a:off x="10796832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9"/>
          <p:cNvSpPr/>
          <p:nvPr/>
        </p:nvSpPr>
        <p:spPr>
          <a:xfrm>
            <a:off x="10796832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1098933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6" name="Text 11"/>
          <p:cNvSpPr/>
          <p:nvPr/>
        </p:nvSpPr>
        <p:spPr>
          <a:xfrm>
            <a:off x="1098933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12"/>
          <p:cNvSpPr/>
          <p:nvPr/>
        </p:nvSpPr>
        <p:spPr>
          <a:xfrm>
            <a:off x="11186107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8" name="Text 13"/>
          <p:cNvSpPr/>
          <p:nvPr/>
        </p:nvSpPr>
        <p:spPr>
          <a:xfrm>
            <a:off x="1118610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Shape 14"/>
          <p:cNvSpPr/>
          <p:nvPr/>
        </p:nvSpPr>
        <p:spPr>
          <a:xfrm>
            <a:off x="1138287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20" name="Text 15"/>
          <p:cNvSpPr/>
          <p:nvPr/>
        </p:nvSpPr>
        <p:spPr>
          <a:xfrm>
            <a:off x="1138287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09-d2sggee1bb2p4onbokc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100" y="6626"/>
            <a:ext cx="6299200" cy="6858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6136708" y="4206069"/>
            <a:ext cx="5236592" cy="1909146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5" name="Text 1"/>
          <p:cNvSpPr/>
          <p:nvPr/>
        </p:nvSpPr>
        <p:spPr>
          <a:xfrm>
            <a:off x="6136708" y="4206069"/>
            <a:ext cx="5236592" cy="190914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6136708" y="2006879"/>
            <a:ext cx="5236592" cy="1909146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6136708" y="2006879"/>
            <a:ext cx="5236592" cy="1909146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934263" y="479263"/>
            <a:ext cx="3049055" cy="6068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pic>
        <p:nvPicPr>
          <p:cNvPr id="9" name="Image 2" descr="https://kimi-img.moonshot.cn/pub/slides/slides_tmpl/image/25-09-04-11:32:08-d2sgge61bb2p4onbok9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83" y="1759118"/>
            <a:ext cx="1219200" cy="1193800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1" name="Shape 6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2" name="Shape 7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3" name="Shape 8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4" name="Shape 9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5" name="Shape 10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6" name="Text 11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3" descr="https://kimi-img.moonshot.cn/pub/slides/slides_tmpl/image/25-09-04-11:32:08-d2sgge61bb2p4onbok9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83" y="3971966"/>
            <a:ext cx="1219200" cy="1193800"/>
          </a:xfrm>
          <a:prstGeom prst="rect">
            <a:avLst/>
          </a:prstGeom>
        </p:spPr>
      </p:pic>
      <p:sp>
        <p:nvSpPr>
          <p:cNvPr id="18" name="Shape 12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1" name="Text 15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6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23" name="Text 17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18"/>
          <p:cNvSpPr/>
          <p:nvPr/>
        </p:nvSpPr>
        <p:spPr>
          <a:xfrm rot="13500000">
            <a:off x="6265096" y="2177027"/>
            <a:ext cx="224914" cy="224914"/>
          </a:xfrm>
          <a:prstGeom prst="rtTriangle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5" name="Text 19"/>
          <p:cNvSpPr/>
          <p:nvPr/>
        </p:nvSpPr>
        <p:spPr>
          <a:xfrm rot="13500000">
            <a:off x="6265096" y="2177027"/>
            <a:ext cx="224914" cy="22491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6" name="Shape 20"/>
          <p:cNvSpPr/>
          <p:nvPr/>
        </p:nvSpPr>
        <p:spPr>
          <a:xfrm rot="13500000">
            <a:off x="6265096" y="4376217"/>
            <a:ext cx="224914" cy="224914"/>
          </a:xfrm>
          <a:prstGeom prst="rtTriangle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7" name="Text 21"/>
          <p:cNvSpPr/>
          <p:nvPr/>
        </p:nvSpPr>
        <p:spPr>
          <a:xfrm rot="13500000">
            <a:off x="6265096" y="4376217"/>
            <a:ext cx="224914" cy="22491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8" name="Text 22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레저·항공 8~10</a:t>
            </a:r>
            <a:endParaRPr lang="en-US" sz="1600" dirty="0"/>
          </a:p>
        </p:txBody>
      </p:sp>
      <p:pic>
        <p:nvPicPr>
          <p:cNvPr id="29" name="Image 4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30" name="Shape 23"/>
          <p:cNvSpPr/>
          <p:nvPr/>
        </p:nvSpPr>
        <p:spPr>
          <a:xfrm>
            <a:off x="5481848" y="2090786"/>
            <a:ext cx="652471" cy="46012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1" name="Text 24"/>
          <p:cNvSpPr/>
          <p:nvPr/>
        </p:nvSpPr>
        <p:spPr>
          <a:xfrm>
            <a:off x="5481848" y="2090786"/>
            <a:ext cx="652471" cy="46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2" name="Text 25"/>
          <p:cNvSpPr/>
          <p:nvPr/>
        </p:nvSpPr>
        <p:spPr>
          <a:xfrm>
            <a:off x="6619441" y="2140748"/>
            <a:ext cx="3788217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번지점프 하기</a:t>
            </a:r>
            <a:endParaRPr lang="en-US" sz="1600" dirty="0"/>
          </a:p>
        </p:txBody>
      </p:sp>
      <p:sp>
        <p:nvSpPr>
          <p:cNvPr id="33" name="Text 26"/>
          <p:cNvSpPr/>
          <p:nvPr/>
        </p:nvSpPr>
        <p:spPr>
          <a:xfrm>
            <a:off x="6240850" y="2433582"/>
            <a:ext cx="5084324" cy="135652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2035년에 친구들과 함께 번지점프를 하고 싶어요. 도전적인 활동을 통해 함께 성장하고, 특별한 경험을 나누고 싶어요.</a:t>
            </a:r>
            <a:endParaRPr lang="en-US" sz="1600" dirty="0"/>
          </a:p>
        </p:txBody>
      </p:sp>
      <p:sp>
        <p:nvSpPr>
          <p:cNvPr id="34" name="Shape 27"/>
          <p:cNvSpPr/>
          <p:nvPr/>
        </p:nvSpPr>
        <p:spPr>
          <a:xfrm>
            <a:off x="5481848" y="4313489"/>
            <a:ext cx="652471" cy="46012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5" name="Text 28"/>
          <p:cNvSpPr/>
          <p:nvPr/>
        </p:nvSpPr>
        <p:spPr>
          <a:xfrm>
            <a:off x="5481848" y="4313489"/>
            <a:ext cx="652471" cy="46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6" name="Text 29"/>
          <p:cNvSpPr/>
          <p:nvPr/>
        </p:nvSpPr>
        <p:spPr>
          <a:xfrm>
            <a:off x="6619442" y="4352136"/>
            <a:ext cx="3788216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경비행기 운전하기</a:t>
            </a:r>
            <a:endParaRPr lang="en-US" sz="1600" dirty="0"/>
          </a:p>
        </p:txBody>
      </p:sp>
      <p:sp>
        <p:nvSpPr>
          <p:cNvPr id="37" name="Text 30"/>
          <p:cNvSpPr/>
          <p:nvPr/>
        </p:nvSpPr>
        <p:spPr>
          <a:xfrm>
            <a:off x="6240852" y="4645750"/>
            <a:ext cx="5084322" cy="7017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2050</a:t>
            </a:r>
            <a:r>
              <a:rPr lang="ko-KR" alt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년</a:t>
            </a: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r>
              <a:rPr lang="ko-KR" alt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나는 친구들과 함께 경비행기를 타고 하늘을 자유롭게 날아다니며 새로운 시야를 경험하고 싶다</a:t>
            </a: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7-d2sggdu1bb2p4onbok5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426"/>
            <a:ext cx="12191999" cy="68646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177278" y="3693905"/>
            <a:ext cx="5837441" cy="984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사회적 관계에서 실천하고 싶은 버킷리스트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0796832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0796832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98933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98933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1186107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18610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38287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138287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1" descr="https://kimi-img.moonshot.cn/pub/slides/slides_tmpl/image/25-09-04-11:32:02-d2sggcm1bb2p4onboj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9" y="3446152"/>
            <a:ext cx="3657600" cy="12700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3800" dirty="0">
                <a:gradFill flip="none" rotWithShape="0">
                  <a:gsLst>
                    <a:gs pos="0">
                      <a:srgbClr val="FFFFFF">
                        <a:alpha val="61000"/>
                      </a:srgbClr>
                    </a:gs>
                    <a:gs pos="28000">
                      <a:srgbClr val="FFFFFF">
                        <a:alpha val="61000"/>
                      </a:srgbClr>
                    </a:gs>
                    <a:gs pos="78000">
                      <a:srgbClr val="FFFFFF"/>
                    </a:gs>
                    <a:gs pos="100000">
                      <a:srgbClr val="FFFF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PingFang SC Medium" pitchFamily="34" charset="0"/>
                <a:ea typeface="PingFang SC Medium" pitchFamily="34" charset="-122"/>
                <a:cs typeface="PingFang SC Medium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9" y="-1"/>
            <a:ext cx="12194137" cy="6865829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11-d2sggeu1bb2p4onbok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756" y="1348595"/>
            <a:ext cx="3200400" cy="49911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2:11-d2sggeu1bb2p4onbok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60" y="1348595"/>
            <a:ext cx="3213100" cy="533400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6" name="Text 1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8" name="Text 3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5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7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3" descr="https://kimi-img.moonshot.cn/pub/slides/slides_tmpl/image/25-09-04-11:32:11-d2sggeu1bb2p4onbok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494" y="1348595"/>
            <a:ext cx="3200400" cy="4991100"/>
          </a:xfrm>
          <a:prstGeom prst="rect">
            <a:avLst/>
          </a:prstGeom>
        </p:spPr>
      </p:pic>
      <p:pic>
        <p:nvPicPr>
          <p:cNvPr id="14" name="Image 4" descr="https://kimi-img.moonshot.cn/pub/slides/slides_tmpl/image/25-09-04-11:32:11-d2sggeu1bb2p4onbok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940" y="1348595"/>
            <a:ext cx="3213100" cy="533400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동아리·봉사·취미 1~4</a:t>
            </a:r>
            <a:endParaRPr lang="en-US" sz="1600" dirty="0"/>
          </a:p>
        </p:txBody>
      </p:sp>
      <p:pic>
        <p:nvPicPr>
          <p:cNvPr id="16" name="Image 5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17" name="Shape 9"/>
          <p:cNvSpPr/>
          <p:nvPr/>
        </p:nvSpPr>
        <p:spPr>
          <a:xfrm>
            <a:off x="1539058" y="1889094"/>
            <a:ext cx="652471" cy="3286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8" name="Text 10"/>
          <p:cNvSpPr/>
          <p:nvPr/>
        </p:nvSpPr>
        <p:spPr>
          <a:xfrm>
            <a:off x="1539058" y="1889094"/>
            <a:ext cx="652471" cy="32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9" name="Text 11"/>
          <p:cNvSpPr/>
          <p:nvPr/>
        </p:nvSpPr>
        <p:spPr>
          <a:xfrm>
            <a:off x="846234" y="2518007"/>
            <a:ext cx="208724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학교 동아리에 참여하기</a:t>
            </a:r>
            <a:endParaRPr lang="en-US" sz="1600" dirty="0"/>
          </a:p>
        </p:txBody>
      </p:sp>
      <p:sp>
        <p:nvSpPr>
          <p:cNvPr id="20" name="Text 12"/>
          <p:cNvSpPr/>
          <p:nvPr/>
        </p:nvSpPr>
        <p:spPr>
          <a:xfrm>
            <a:off x="705527" y="3090351"/>
            <a:ext cx="2329778" cy="29723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2027년에 학교 동아리에 참여하고 싶어요. 새로운 친구를 사귀고, 다양한 활동을 통해 성장하고 싶어요.</a:t>
            </a:r>
            <a:endParaRPr lang="en-US" sz="1600" dirty="0"/>
          </a:p>
        </p:txBody>
      </p:sp>
      <p:sp>
        <p:nvSpPr>
          <p:cNvPr id="21" name="Shape 13"/>
          <p:cNvSpPr/>
          <p:nvPr/>
        </p:nvSpPr>
        <p:spPr>
          <a:xfrm>
            <a:off x="4349947" y="1876545"/>
            <a:ext cx="652471" cy="3286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2" name="Text 14"/>
          <p:cNvSpPr/>
          <p:nvPr/>
        </p:nvSpPr>
        <p:spPr>
          <a:xfrm>
            <a:off x="4349947" y="1876545"/>
            <a:ext cx="652471" cy="32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3657774" y="2518007"/>
            <a:ext cx="208724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정기적으로 봉사활동에 참여하기</a:t>
            </a:r>
            <a:endParaRPr lang="en-US" sz="1600" dirty="0"/>
          </a:p>
        </p:txBody>
      </p:sp>
      <p:sp>
        <p:nvSpPr>
          <p:cNvPr id="24" name="Text 16"/>
          <p:cNvSpPr/>
          <p:nvPr/>
        </p:nvSpPr>
        <p:spPr>
          <a:xfrm>
            <a:off x="3517067" y="3090351"/>
            <a:ext cx="2329778" cy="29723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2026년부터 정기적으로 봉사활동에 참여하고 싶어요. 사회에 기여하고, 나눔의 기쁨을 느끼고 싶어요.</a:t>
            </a:r>
            <a:endParaRPr lang="en-US" sz="1600" dirty="0"/>
          </a:p>
        </p:txBody>
      </p:sp>
      <p:sp>
        <p:nvSpPr>
          <p:cNvPr id="25" name="Shape 17"/>
          <p:cNvSpPr/>
          <p:nvPr/>
        </p:nvSpPr>
        <p:spPr>
          <a:xfrm>
            <a:off x="7169838" y="1889094"/>
            <a:ext cx="652471" cy="3286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6" name="Text 18"/>
          <p:cNvSpPr/>
          <p:nvPr/>
        </p:nvSpPr>
        <p:spPr>
          <a:xfrm>
            <a:off x="7169838" y="1889094"/>
            <a:ext cx="652471" cy="32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7" name="Text 19"/>
          <p:cNvSpPr/>
          <p:nvPr/>
        </p:nvSpPr>
        <p:spPr>
          <a:xfrm>
            <a:off x="6477014" y="2518007"/>
            <a:ext cx="208724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무선 동호회 활동에 참여하기</a:t>
            </a:r>
            <a:endParaRPr lang="en-US" sz="1600" dirty="0"/>
          </a:p>
        </p:txBody>
      </p:sp>
      <p:sp>
        <p:nvSpPr>
          <p:cNvPr id="28" name="Text 20"/>
          <p:cNvSpPr/>
          <p:nvPr/>
        </p:nvSpPr>
        <p:spPr>
          <a:xfrm>
            <a:off x="6336307" y="3090351"/>
            <a:ext cx="2329778" cy="29723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2035년에 무선 동호회 활동에 참여하고 싶어요. 취미를 공유하고, 관련 분야에서 더 깊이 있는 지식을 얻고 싶어요.</a:t>
            </a:r>
            <a:endParaRPr lang="en-US" sz="1600" dirty="0"/>
          </a:p>
        </p:txBody>
      </p:sp>
      <p:sp>
        <p:nvSpPr>
          <p:cNvPr id="29" name="Shape 21"/>
          <p:cNvSpPr/>
          <p:nvPr/>
        </p:nvSpPr>
        <p:spPr>
          <a:xfrm>
            <a:off x="9964685" y="1876545"/>
            <a:ext cx="652471" cy="3286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0" name="Text 22"/>
          <p:cNvSpPr/>
          <p:nvPr/>
        </p:nvSpPr>
        <p:spPr>
          <a:xfrm>
            <a:off x="9964685" y="1876545"/>
            <a:ext cx="652471" cy="32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1" name="Text 23"/>
          <p:cNvSpPr/>
          <p:nvPr/>
        </p:nvSpPr>
        <p:spPr>
          <a:xfrm>
            <a:off x="9272512" y="2518007"/>
            <a:ext cx="208724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우표 수집 동호회 활동에 참여하기</a:t>
            </a:r>
            <a:endParaRPr lang="en-US" sz="1600" dirty="0"/>
          </a:p>
        </p:txBody>
      </p:sp>
      <p:sp>
        <p:nvSpPr>
          <p:cNvPr id="32" name="Text 24"/>
          <p:cNvSpPr/>
          <p:nvPr/>
        </p:nvSpPr>
        <p:spPr>
          <a:xfrm>
            <a:off x="9131805" y="3090351"/>
            <a:ext cx="2329778" cy="29723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2025년에 우표 수집 동호회 활동에 참여하고 싶어요. 우표 수집을 통해 역사와 문화를 공부하고, 동호인들과 교류하고 싶어요.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8" y="-1"/>
            <a:ext cx="12195178" cy="686641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55895" y="1926101"/>
            <a:ext cx="3330404" cy="3740838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5895" y="1926101"/>
            <a:ext cx="3330404" cy="374083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1" descr="https://kimi-img.moonshot.cn/pub/slides/slides_tmpl/image/25-09-04-11:32:10-d2sggem1bb2p4onbok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88" y="5592002"/>
            <a:ext cx="11036320" cy="1264578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4331783" y="1926101"/>
            <a:ext cx="3330404" cy="3740838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4331783" y="1926101"/>
            <a:ext cx="3330404" cy="374083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8007671" y="1926101"/>
            <a:ext cx="3330404" cy="3740838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8007671" y="1926101"/>
            <a:ext cx="3330404" cy="374083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학술·교류·토론 5~7</a:t>
            </a:r>
            <a:endParaRPr lang="en-US" sz="1600" dirty="0"/>
          </a:p>
        </p:txBody>
      </p:sp>
      <p:pic>
        <p:nvPicPr>
          <p:cNvPr id="19" name="Image 2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20" name="Shape 15"/>
          <p:cNvSpPr/>
          <p:nvPr/>
        </p:nvSpPr>
        <p:spPr>
          <a:xfrm>
            <a:off x="1539437" y="2006723"/>
            <a:ext cx="1473726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1" name="Text 16"/>
          <p:cNvSpPr/>
          <p:nvPr/>
        </p:nvSpPr>
        <p:spPr>
          <a:xfrm>
            <a:off x="1539437" y="2006723"/>
            <a:ext cx="1473726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2" name="Text 17"/>
          <p:cNvSpPr/>
          <p:nvPr/>
        </p:nvSpPr>
        <p:spPr>
          <a:xfrm>
            <a:off x="957274" y="2627414"/>
            <a:ext cx="274618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선배나 교수님과 학술 토론하기</a:t>
            </a:r>
            <a:endParaRPr lang="en-US" sz="1600" dirty="0"/>
          </a:p>
        </p:txBody>
      </p:sp>
      <p:sp>
        <p:nvSpPr>
          <p:cNvPr id="23" name="Text 18"/>
          <p:cNvSpPr/>
          <p:nvPr/>
        </p:nvSpPr>
        <p:spPr>
          <a:xfrm>
            <a:off x="801687" y="3189622"/>
            <a:ext cx="3057361" cy="232602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2029년에 선배나 교수님과 학술 토론을 하고 싶어요. 전문적인 지식을 공유하고, 학업적 성장을 도모하고 싶어요.</a:t>
            </a:r>
            <a:endParaRPr lang="en-US" sz="1600" dirty="0"/>
          </a:p>
        </p:txBody>
      </p:sp>
      <p:sp>
        <p:nvSpPr>
          <p:cNvPr id="24" name="Shape 19"/>
          <p:cNvSpPr/>
          <p:nvPr/>
        </p:nvSpPr>
        <p:spPr>
          <a:xfrm>
            <a:off x="5468380" y="2006723"/>
            <a:ext cx="997955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5" name="Text 20"/>
          <p:cNvSpPr/>
          <p:nvPr/>
        </p:nvSpPr>
        <p:spPr>
          <a:xfrm>
            <a:off x="5468380" y="2006723"/>
            <a:ext cx="997955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6" name="Text 21"/>
          <p:cNvSpPr/>
          <p:nvPr/>
        </p:nvSpPr>
        <p:spPr>
          <a:xfrm>
            <a:off x="4633162" y="2627414"/>
            <a:ext cx="274618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유학생들과 문화 교류 모임 가지기</a:t>
            </a:r>
            <a:endParaRPr lang="en-US" sz="1600" dirty="0"/>
          </a:p>
        </p:txBody>
      </p:sp>
      <p:sp>
        <p:nvSpPr>
          <p:cNvPr id="27" name="Text 22"/>
          <p:cNvSpPr/>
          <p:nvPr/>
        </p:nvSpPr>
        <p:spPr>
          <a:xfrm>
            <a:off x="4477575" y="3189622"/>
            <a:ext cx="3057361" cy="232602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2035년에 유학생들과 문화 교류 모임을 가고 싶어요. 다양한 문화를 이해하고, 국제적인 시야를 넓히고 싶어요.</a:t>
            </a:r>
            <a:endParaRPr lang="en-US" sz="1600" dirty="0"/>
          </a:p>
        </p:txBody>
      </p:sp>
      <p:sp>
        <p:nvSpPr>
          <p:cNvPr id="28" name="Shape 23"/>
          <p:cNvSpPr/>
          <p:nvPr/>
        </p:nvSpPr>
        <p:spPr>
          <a:xfrm>
            <a:off x="9144268" y="2006723"/>
            <a:ext cx="831960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9" name="Text 24"/>
          <p:cNvSpPr/>
          <p:nvPr/>
        </p:nvSpPr>
        <p:spPr>
          <a:xfrm>
            <a:off x="9144268" y="2006723"/>
            <a:ext cx="831960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0" name="Text 25"/>
          <p:cNvSpPr/>
          <p:nvPr/>
        </p:nvSpPr>
        <p:spPr>
          <a:xfrm>
            <a:off x="8309050" y="2627414"/>
            <a:ext cx="2746185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학술 세미나나 강연에 참석하기</a:t>
            </a:r>
            <a:endParaRPr lang="en-US" sz="1600" dirty="0"/>
          </a:p>
        </p:txBody>
      </p:sp>
      <p:sp>
        <p:nvSpPr>
          <p:cNvPr id="31" name="Text 26"/>
          <p:cNvSpPr/>
          <p:nvPr/>
        </p:nvSpPr>
        <p:spPr>
          <a:xfrm>
            <a:off x="8153463" y="3189622"/>
            <a:ext cx="3057361" cy="232602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2029년에 학술 세미나나 강연에 참석하고 싶어요. 최신 학술 동향을 파악하고, 전문가들과 교류하고 싶어요.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3"/>
            <a:ext cx="12192000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09-d2sggee1bb2p4onbokd0.png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4208502" y="9806"/>
            <a:ext cx="8583481" cy="558364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34263" y="479263"/>
            <a:ext cx="3049055" cy="6068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pic>
        <p:nvPicPr>
          <p:cNvPr id="5" name="Image 2" descr="https://kimi-img.moonshot.cn/pub/slides/slides_tmpl/image/25-09-04-11:32:08-d2sgge61bb2p4onbok8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91" y="2209021"/>
            <a:ext cx="1562100" cy="1562100"/>
          </a:xfrm>
          <a:prstGeom prst="rect">
            <a:avLst/>
          </a:prstGeom>
        </p:spPr>
      </p:pic>
      <p:pic>
        <p:nvPicPr>
          <p:cNvPr id="6" name="Image 3" descr="https://kimi-img.moonshot.cn/pub/slides/slides_tmpl/image/25-09-04-11:32:08-d2sgge61bb2p4onbok8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363" y="4275565"/>
            <a:ext cx="1562100" cy="1562100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0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1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2" name="Shape 6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3" name="Text 7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8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7" name="Text 11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2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1" name="Text 15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Text 16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모임·연합·국가 8~10</a:t>
            </a:r>
            <a:endParaRPr lang="en-US" sz="1600" dirty="0"/>
          </a:p>
        </p:txBody>
      </p:sp>
      <p:pic>
        <p:nvPicPr>
          <p:cNvPr id="23" name="Image 4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24" name="Shape 17"/>
          <p:cNvSpPr/>
          <p:nvPr/>
        </p:nvSpPr>
        <p:spPr>
          <a:xfrm>
            <a:off x="1158534" y="2671914"/>
            <a:ext cx="785214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5" name="Text 18"/>
          <p:cNvSpPr/>
          <p:nvPr/>
        </p:nvSpPr>
        <p:spPr>
          <a:xfrm>
            <a:off x="1158534" y="2671914"/>
            <a:ext cx="785214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6" name="Text 19"/>
          <p:cNvSpPr/>
          <p:nvPr/>
        </p:nvSpPr>
        <p:spPr>
          <a:xfrm>
            <a:off x="2375632" y="2300337"/>
            <a:ext cx="3897151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학급 모임을 직접 주최하기</a:t>
            </a:r>
            <a:endParaRPr lang="en-US" sz="1600" dirty="0"/>
          </a:p>
        </p:txBody>
      </p:sp>
      <p:sp>
        <p:nvSpPr>
          <p:cNvPr id="27" name="Text 20"/>
          <p:cNvSpPr/>
          <p:nvPr/>
        </p:nvSpPr>
        <p:spPr>
          <a:xfrm>
            <a:off x="2288749" y="2593172"/>
            <a:ext cx="5084324" cy="64015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2030년에 학급 모임을 직접 주최하고 싶어요. 친구들을 모아 즐거운 시간을 보내고, 리더십도 발휘하고 싶어요.</a:t>
            </a:r>
            <a:endParaRPr lang="en-US" sz="1600" dirty="0"/>
          </a:p>
        </p:txBody>
      </p:sp>
      <p:sp>
        <p:nvSpPr>
          <p:cNvPr id="28" name="Shape 21"/>
          <p:cNvSpPr/>
          <p:nvPr/>
        </p:nvSpPr>
        <p:spPr>
          <a:xfrm>
            <a:off x="3469396" y="4730581"/>
            <a:ext cx="516035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9" name="Text 22"/>
          <p:cNvSpPr/>
          <p:nvPr/>
        </p:nvSpPr>
        <p:spPr>
          <a:xfrm>
            <a:off x="3469396" y="4730581"/>
            <a:ext cx="516035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0" name="Text 23"/>
          <p:cNvSpPr/>
          <p:nvPr/>
        </p:nvSpPr>
        <p:spPr>
          <a:xfrm>
            <a:off x="4609816" y="4352137"/>
            <a:ext cx="3875816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10개국가 이상의 친구 사귀기</a:t>
            </a:r>
            <a:endParaRPr lang="en-US" sz="1600" dirty="0"/>
          </a:p>
        </p:txBody>
      </p:sp>
      <p:sp>
        <p:nvSpPr>
          <p:cNvPr id="31" name="Text 24"/>
          <p:cNvSpPr/>
          <p:nvPr/>
        </p:nvSpPr>
        <p:spPr>
          <a:xfrm>
            <a:off x="4508588" y="4645750"/>
            <a:ext cx="5084322" cy="64015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2030년까지 10개국가 이상의 친구를 사귀고 싶어요. 다양한 문화를 이해하고, 국제적인 네트워크를 구축하고 싶어요.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7-d2sggdu1bb2p4onbok5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426"/>
            <a:ext cx="12191999" cy="68646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97978" y="3659031"/>
            <a:ext cx="4796041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경희대에서 피워낸 추억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0796832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0796832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98933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98933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1186107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18610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38287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138287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1" descr="https://kimi-img.moonshot.cn/pub/slides/slides_tmpl/image/25-09-04-11:32:02-d2sggcm1bb2p4onboj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9" y="3446152"/>
            <a:ext cx="3657600" cy="12700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3800" dirty="0">
                <a:gradFill flip="none" rotWithShape="0">
                  <a:gsLst>
                    <a:gs pos="0">
                      <a:srgbClr val="FFFFFF">
                        <a:alpha val="61000"/>
                      </a:srgbClr>
                    </a:gs>
                    <a:gs pos="28000">
                      <a:srgbClr val="FFFFFF">
                        <a:alpha val="61000"/>
                      </a:srgbClr>
                    </a:gs>
                    <a:gs pos="78000">
                      <a:srgbClr val="FFFFFF"/>
                    </a:gs>
                    <a:gs pos="100000">
                      <a:srgbClr val="FFFF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PingFang SC Medium" pitchFamily="34" charset="0"/>
                <a:ea typeface="PingFang SC Medium" pitchFamily="34" charset="-122"/>
                <a:cs typeface="PingFang SC Medium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08-d2sgge61bb2p4onbok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7250" y="8170"/>
            <a:ext cx="9474200" cy="68580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2:06-d2sggdm1bb2p4onbok4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5216" y="-618275"/>
            <a:ext cx="13036152" cy="7896899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691721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1"/>
          <p:cNvSpPr/>
          <p:nvPr/>
        </p:nvSpPr>
        <p:spPr>
          <a:xfrm>
            <a:off x="779722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2"/>
          <p:cNvSpPr/>
          <p:nvPr/>
        </p:nvSpPr>
        <p:spPr>
          <a:xfrm>
            <a:off x="867722" y="6072610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3"/>
          <p:cNvSpPr/>
          <p:nvPr/>
        </p:nvSpPr>
        <p:spPr>
          <a:xfrm>
            <a:off x="955723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4"/>
          <p:cNvSpPr/>
          <p:nvPr/>
        </p:nvSpPr>
        <p:spPr>
          <a:xfrm>
            <a:off x="1043723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0" name="Shape 5"/>
          <p:cNvSpPr/>
          <p:nvPr/>
        </p:nvSpPr>
        <p:spPr>
          <a:xfrm flipH="1">
            <a:off x="11451321" y="672670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6"/>
          <p:cNvSpPr/>
          <p:nvPr/>
        </p:nvSpPr>
        <p:spPr>
          <a:xfrm>
            <a:off x="11451321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 flipH="1">
            <a:off x="11319983" y="673749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3" name="Text 8"/>
          <p:cNvSpPr/>
          <p:nvPr/>
        </p:nvSpPr>
        <p:spPr>
          <a:xfrm>
            <a:off x="11319983" y="673749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 flipH="1">
            <a:off x="11192132" y="672670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5" name="Text 10"/>
          <p:cNvSpPr/>
          <p:nvPr/>
        </p:nvSpPr>
        <p:spPr>
          <a:xfrm>
            <a:off x="11192132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1"/>
          <p:cNvSpPr/>
          <p:nvPr/>
        </p:nvSpPr>
        <p:spPr>
          <a:xfrm flipH="1">
            <a:off x="11061118" y="672670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7" name="Text 12"/>
          <p:cNvSpPr/>
          <p:nvPr/>
        </p:nvSpPr>
        <p:spPr>
          <a:xfrm>
            <a:off x="11061118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4227329" y="3421889"/>
            <a:ext cx="2335715" cy="275510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5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1" name="Text 16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2" name="Image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23037" y="185942"/>
            <a:ext cx="3499893" cy="262491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5694872" y="1783171"/>
            <a:ext cx="4919932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정문·노을·도서관</a:t>
            </a:r>
            <a:endParaRPr lang="en-US" sz="1600" dirty="0"/>
          </a:p>
        </p:txBody>
      </p:sp>
      <p:pic>
        <p:nvPicPr>
          <p:cNvPr id="24" name="Image 4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538" y="1280240"/>
            <a:ext cx="1371600" cy="304800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7169630" y="3283282"/>
            <a:ext cx="3421380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경희대의 추억</a:t>
            </a:r>
            <a:endParaRPr lang="en-US" sz="1600" dirty="0"/>
          </a:p>
        </p:txBody>
      </p:sp>
      <p:sp>
        <p:nvSpPr>
          <p:cNvPr id="26" name="Text 19"/>
          <p:cNvSpPr/>
          <p:nvPr/>
        </p:nvSpPr>
        <p:spPr>
          <a:xfrm>
            <a:off x="7084971" y="3608771"/>
            <a:ext cx="4053944" cy="200285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경희대 정문에서 바라본 노을은 너무 아름다웠어요. 중앙도서관에서의 공부 시간은 나의 인생을 변화시켰어요. 이곳에서 많은 추억을 만들었어요.</a:t>
            </a:r>
            <a:endParaRPr lang="en-US" sz="1600" dirty="0"/>
          </a:p>
        </p:txBody>
      </p:sp>
      <p:pic>
        <p:nvPicPr>
          <p:cNvPr id="32" name="图片 31" descr="城市街道与高楼大厦自行车的人&#10;&#10;AI 生成的内容可能不正确。">
            <a:extLst>
              <a:ext uri="{FF2B5EF4-FFF2-40B4-BE49-F238E27FC236}">
                <a16:creationId xmlns:a16="http://schemas.microsoft.com/office/drawing/2014/main" id="{2CBA48DF-EF0E-52F2-C218-B0E3AE340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33" y="2616355"/>
            <a:ext cx="3377926" cy="2533444"/>
          </a:xfrm>
          <a:prstGeom prst="rect">
            <a:avLst/>
          </a:prstGeom>
        </p:spPr>
      </p:pic>
      <p:pic>
        <p:nvPicPr>
          <p:cNvPr id="34" name="图片 33" descr="建筑的摆设布局&#10;&#10;AI 生成的内容可能不正确。">
            <a:extLst>
              <a:ext uri="{FF2B5EF4-FFF2-40B4-BE49-F238E27FC236}">
                <a16:creationId xmlns:a16="http://schemas.microsoft.com/office/drawing/2014/main" id="{8E07089A-517C-53DD-FF7D-39FFAE110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015" y="4127405"/>
            <a:ext cx="3665018" cy="274876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10-d2sggem1bb2p4onbokgg.png"/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922071" y="-151398"/>
            <a:ext cx="11507617" cy="7796879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2:07-d2sggdu1bb2p4onbok6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35" y="-151398"/>
            <a:ext cx="4796267" cy="8307846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 flipH="1">
            <a:off x="11451321" y="672670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6" name="Text 1"/>
          <p:cNvSpPr/>
          <p:nvPr/>
        </p:nvSpPr>
        <p:spPr>
          <a:xfrm>
            <a:off x="11451321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 flipH="1">
            <a:off x="11319983" y="673749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8" name="Text 3"/>
          <p:cNvSpPr/>
          <p:nvPr/>
        </p:nvSpPr>
        <p:spPr>
          <a:xfrm>
            <a:off x="11319983" y="673749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 flipH="1">
            <a:off x="11192132" y="672670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5"/>
          <p:cNvSpPr/>
          <p:nvPr/>
        </p:nvSpPr>
        <p:spPr>
          <a:xfrm>
            <a:off x="11192132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 flipH="1">
            <a:off x="11061118" y="672670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7"/>
          <p:cNvSpPr/>
          <p:nvPr/>
        </p:nvSpPr>
        <p:spPr>
          <a:xfrm>
            <a:off x="11061118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14" name="Text 9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1237335" y="1072801"/>
            <a:ext cx="4428271" cy="13168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헬스장·사색</a:t>
            </a:r>
            <a:r>
              <a:rPr lang="ko-KR" alt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의</a:t>
            </a:r>
            <a:r>
              <a:rPr lang="en-US" sz="3600" b="1" kern="0" spc="3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광장·우정원</a:t>
            </a:r>
            <a:endParaRPr lang="en-US" sz="1600" dirty="0"/>
          </a:p>
        </p:txBody>
      </p:sp>
      <p:pic>
        <p:nvPicPr>
          <p:cNvPr id="16" name="Image 3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002" y="569871"/>
            <a:ext cx="1371600" cy="30480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18888" y="2959568"/>
            <a:ext cx="3421380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캠퍼스의 추억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1237335" y="3386294"/>
            <a:ext cx="4273205" cy="16796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학생회관 지하 헬스장에서의 열정, 사색의 광장에서의 고요함, 우정원 기숙사에서의 웃음소리. 이 모든 것이 경희대에서의 소중한 추억이예요.</a:t>
            </a:r>
            <a:endParaRPr lang="en-US" sz="1600" dirty="0"/>
          </a:p>
        </p:txBody>
      </p:sp>
      <p:pic>
        <p:nvPicPr>
          <p:cNvPr id="20" name="图片 19" descr="一群人站在室内&#10;&#10;AI 生成的内容可能不正确。">
            <a:extLst>
              <a:ext uri="{FF2B5EF4-FFF2-40B4-BE49-F238E27FC236}">
                <a16:creationId xmlns:a16="http://schemas.microsoft.com/office/drawing/2014/main" id="{AB40A204-311A-4F34-6D48-677E0E246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673" y="132323"/>
            <a:ext cx="3104934" cy="2328701"/>
          </a:xfrm>
          <a:prstGeom prst="rect">
            <a:avLst/>
          </a:prstGeom>
        </p:spPr>
      </p:pic>
      <p:pic>
        <p:nvPicPr>
          <p:cNvPr id="22" name="图片 21" descr="草地上的建筑&#10;&#10;AI 生成的内容可能不正确。">
            <a:extLst>
              <a:ext uri="{FF2B5EF4-FFF2-40B4-BE49-F238E27FC236}">
                <a16:creationId xmlns:a16="http://schemas.microsoft.com/office/drawing/2014/main" id="{4B74C581-1EDE-5FE4-F575-B8CD9AB6F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3294" y="1883951"/>
            <a:ext cx="3705164" cy="2778873"/>
          </a:xfrm>
          <a:prstGeom prst="rect">
            <a:avLst/>
          </a:prstGeom>
        </p:spPr>
      </p:pic>
      <p:pic>
        <p:nvPicPr>
          <p:cNvPr id="24" name="图片 23" descr="建筑前的广场上有许多人&#10;&#10;AI 生成的内容可能不正确。">
            <a:extLst>
              <a:ext uri="{FF2B5EF4-FFF2-40B4-BE49-F238E27FC236}">
                <a16:creationId xmlns:a16="http://schemas.microsoft.com/office/drawing/2014/main" id="{9FCEF846-0A07-70F2-FCCD-E2196C8F8D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0194" y="4343325"/>
            <a:ext cx="3219735" cy="241480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7-d2sggdu1bb2p4onbok5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646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2569" y="2905299"/>
            <a:ext cx="10800382" cy="11519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90000"/>
              </a:lnSpc>
            </a:pPr>
            <a:r>
              <a:rPr lang="ko-KR" altLang="en-US" sz="6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시청해 주셔서 감사합니다</a:t>
            </a:r>
            <a:r>
              <a:rPr lang="en-US" altLang="ko-KR" sz="6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0796832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0796832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98933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98933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1186107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18610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38287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138287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591738" y="2026977"/>
            <a:ext cx="6904069" cy="11519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6000" b="1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24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pic>
        <p:nvPicPr>
          <p:cNvPr id="18" name="Image 1" descr="https://kimi-img.moonshot.cn/pub/slides/slides_tmpl/image/25-09-04-11:32:02-d2sggcm1bb2p4onboj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" y="4498975"/>
            <a:ext cx="2029460" cy="457200"/>
          </a:xfrm>
          <a:prstGeom prst="rect">
            <a:avLst/>
          </a:prstGeom>
        </p:spPr>
      </p:pic>
      <p:pic>
        <p:nvPicPr>
          <p:cNvPr id="19" name="Image 2" descr="https://kimi-img.moonshot.cn/pub/slides/slides_tmpl/image/25-09-04-11:32:02-d2sggcm1bb2p4onboj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80" y="4498975"/>
            <a:ext cx="2029460" cy="457200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53745" y="4560570"/>
            <a:ext cx="1871345" cy="3371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보고자</a:t>
            </a:r>
            <a:r>
              <a:rPr lang="en-US" altLang="ko-KR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: </a:t>
            </a:r>
            <a:r>
              <a:rPr lang="ko-KR" altLang="en-US" sz="16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오한경</a:t>
            </a:r>
            <a:endParaRPr lang="en-US" altLang="zh-CN" sz="1600" dirty="0"/>
          </a:p>
        </p:txBody>
      </p:sp>
      <p:sp>
        <p:nvSpPr>
          <p:cNvPr id="21" name="Text 16"/>
          <p:cNvSpPr/>
          <p:nvPr/>
        </p:nvSpPr>
        <p:spPr>
          <a:xfrm>
            <a:off x="2802255" y="4560570"/>
            <a:ext cx="2185670" cy="3371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날자</a:t>
            </a:r>
            <a:r>
              <a:rPr lang="en-US" altLang="zh-CN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：2025/10/13</a:t>
            </a:r>
            <a:endParaRPr lang="en-US" altLang="zh-CN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3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1363" y="0"/>
            <a:ext cx="12203363" cy="687102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49027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>
            <a:off x="1037028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1125028" y="6072610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1213029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1301029" y="6176992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 flipH="1">
            <a:off x="11601221" y="672670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1601221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 flipH="1">
            <a:off x="11473046" y="672670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1473046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 flipH="1">
            <a:off x="11342032" y="672670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3" name="Text 10"/>
          <p:cNvSpPr/>
          <p:nvPr/>
        </p:nvSpPr>
        <p:spPr>
          <a:xfrm>
            <a:off x="11342032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 flipH="1">
            <a:off x="11211018" y="672670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1211018" y="672670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1213029" y="2839319"/>
            <a:ext cx="175033" cy="17030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1213029" y="2839319"/>
            <a:ext cx="175033" cy="17030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3792239" y="2839319"/>
            <a:ext cx="175033" cy="17030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19" name="Text 16"/>
          <p:cNvSpPr/>
          <p:nvPr/>
        </p:nvSpPr>
        <p:spPr>
          <a:xfrm>
            <a:off x="3792239" y="2839319"/>
            <a:ext cx="175033" cy="17030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368167" y="2839319"/>
            <a:ext cx="175033" cy="17030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1" name="Text 18"/>
          <p:cNvSpPr/>
          <p:nvPr/>
        </p:nvSpPr>
        <p:spPr>
          <a:xfrm>
            <a:off x="6368167" y="2839319"/>
            <a:ext cx="175033" cy="17030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8944095" y="2839319"/>
            <a:ext cx="175033" cy="17030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3" name="Text 20"/>
          <p:cNvSpPr/>
          <p:nvPr/>
        </p:nvSpPr>
        <p:spPr>
          <a:xfrm>
            <a:off x="8944095" y="2839319"/>
            <a:ext cx="175033" cy="17030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721377" y="941261"/>
            <a:ext cx="3260015" cy="6068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90000"/>
              </a:lnSpc>
            </a:pPr>
            <a:r>
              <a:rPr lang="ko-KR" altLang="en-US" sz="3600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목차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827415" y="600948"/>
            <a:ext cx="1091646" cy="5111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kern="0" spc="300" dirty="0">
                <a:solidFill>
                  <a:srgbClr val="517BD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26" name="Image 1" descr="https://kimi-img.moonshot.cn/pub/slides/slides_tmpl/image/25-09-04-11:32:02-d2sggcm1bb2p4onboju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784" y="1395748"/>
            <a:ext cx="355600" cy="304800"/>
          </a:xfrm>
          <a:prstGeom prst="rect">
            <a:avLst/>
          </a:prstGeom>
        </p:spPr>
      </p:pic>
      <p:sp>
        <p:nvSpPr>
          <p:cNvPr id="27" name="Shape 23"/>
          <p:cNvSpPr/>
          <p:nvPr/>
        </p:nvSpPr>
        <p:spPr>
          <a:xfrm>
            <a:off x="1300545" y="2870118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8" name="Text 24"/>
          <p:cNvSpPr/>
          <p:nvPr/>
        </p:nvSpPr>
        <p:spPr>
          <a:xfrm>
            <a:off x="1300545" y="2870118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9" name="Text 25"/>
          <p:cNvSpPr/>
          <p:nvPr/>
        </p:nvSpPr>
        <p:spPr>
          <a:xfrm>
            <a:off x="1318327" y="3393670"/>
            <a:ext cx="2123813" cy="365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나를 위한 버킷리스트</a:t>
            </a:r>
            <a:endParaRPr lang="en-US" sz="1600" dirty="0"/>
          </a:p>
        </p:txBody>
      </p:sp>
      <p:sp>
        <p:nvSpPr>
          <p:cNvPr id="30" name="Shape 26"/>
          <p:cNvSpPr/>
          <p:nvPr/>
        </p:nvSpPr>
        <p:spPr>
          <a:xfrm>
            <a:off x="3879755" y="2870118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1" name="Text 27"/>
          <p:cNvSpPr/>
          <p:nvPr/>
        </p:nvSpPr>
        <p:spPr>
          <a:xfrm>
            <a:off x="3879755" y="2870118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2" name="Text 28"/>
          <p:cNvSpPr/>
          <p:nvPr/>
        </p:nvSpPr>
        <p:spPr>
          <a:xfrm>
            <a:off x="3897538" y="3393670"/>
            <a:ext cx="2022531" cy="731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친구들과 함께하는 버킷리스트</a:t>
            </a:r>
            <a:endParaRPr lang="en-US" sz="1600" dirty="0"/>
          </a:p>
        </p:txBody>
      </p:sp>
      <p:sp>
        <p:nvSpPr>
          <p:cNvPr id="33" name="Shape 29"/>
          <p:cNvSpPr/>
          <p:nvPr/>
        </p:nvSpPr>
        <p:spPr>
          <a:xfrm>
            <a:off x="6455683" y="2870118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4" name="Text 30"/>
          <p:cNvSpPr/>
          <p:nvPr/>
        </p:nvSpPr>
        <p:spPr>
          <a:xfrm>
            <a:off x="6455683" y="2870118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5" name="Text 31"/>
          <p:cNvSpPr/>
          <p:nvPr/>
        </p:nvSpPr>
        <p:spPr>
          <a:xfrm>
            <a:off x="6473466" y="3393670"/>
            <a:ext cx="2022532" cy="7314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사회적 관계에서 실천하고 싶은 버킷리스트</a:t>
            </a:r>
            <a:endParaRPr lang="en-US" sz="1600" dirty="0"/>
          </a:p>
        </p:txBody>
      </p:sp>
      <p:sp>
        <p:nvSpPr>
          <p:cNvPr id="36" name="Shape 32"/>
          <p:cNvSpPr/>
          <p:nvPr/>
        </p:nvSpPr>
        <p:spPr>
          <a:xfrm>
            <a:off x="9031611" y="2870118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7" name="Text 33"/>
          <p:cNvSpPr/>
          <p:nvPr/>
        </p:nvSpPr>
        <p:spPr>
          <a:xfrm>
            <a:off x="9031611" y="2870118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8" name="Text 34"/>
          <p:cNvSpPr/>
          <p:nvPr/>
        </p:nvSpPr>
        <p:spPr>
          <a:xfrm>
            <a:off x="9049394" y="3393670"/>
            <a:ext cx="2066125" cy="365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경희대에서 피워낸 추억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7-d2sggdu1bb2p4onbok5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426"/>
            <a:ext cx="12191999" cy="68646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15161" y="3705781"/>
            <a:ext cx="4040391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나를 위한 버킷리스트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0796832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0796832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98933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98933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1186107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18610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38287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138287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1" descr="https://kimi-img.moonshot.cn/pub/slides/slides_tmpl/image/25-09-04-11:32:02-d2sggcm1bb2p4onboj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9" y="3446152"/>
            <a:ext cx="3657600" cy="12700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4582160" y="1453041"/>
            <a:ext cx="2284095" cy="233553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3800" dirty="0">
                <a:gradFill flip="none" rotWithShape="0">
                  <a:gsLst>
                    <a:gs pos="0">
                      <a:srgbClr val="FFFFFF">
                        <a:alpha val="61000"/>
                      </a:srgbClr>
                    </a:gs>
                    <a:gs pos="28000">
                      <a:srgbClr val="FFFFFF">
                        <a:alpha val="61000"/>
                      </a:srgbClr>
                    </a:gs>
                    <a:gs pos="78000">
                      <a:srgbClr val="FFFFFF"/>
                    </a:gs>
                    <a:gs pos="100000">
                      <a:srgbClr val="FFFF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PingFang SC Medium" pitchFamily="34" charset="0"/>
                <a:ea typeface="PingFang SC Medium" pitchFamily="34" charset="-122"/>
                <a:cs typeface="PingFang SC Medium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" y="0"/>
            <a:ext cx="12192000" cy="686462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924640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1052814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05281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183828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1118382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1314843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1" name="Image 1" descr="https://kimi-img.moonshot.cn/pub/slides/slides_tmpl/image/25-09-04-11:32:11-d2sggeu1bb2p4onboko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86" y="3494063"/>
            <a:ext cx="2261721" cy="1009076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812898" y="3478021"/>
            <a:ext cx="72567" cy="59918"/>
          </a:xfrm>
          <a:prstGeom prst="ellipse">
            <a:avLst/>
          </a:prstGeom>
          <a:solidFill>
            <a:srgbClr val="FFFFFF"/>
          </a:solidFill>
          <a:ln/>
          <a:effectLst>
            <a:outerShdw blurRad="182696" dist="42115" dir="8100000" algn="bl" rotWithShape="0">
              <a:srgbClr val="FFFFFF">
                <a:alpha val="100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812898" y="3478021"/>
            <a:ext cx="72567" cy="5991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6849181" y="3783382"/>
            <a:ext cx="72567" cy="59918"/>
          </a:xfrm>
          <a:prstGeom prst="ellipse">
            <a:avLst/>
          </a:prstGeom>
          <a:solidFill>
            <a:srgbClr val="FFFFFF"/>
          </a:solidFill>
          <a:ln/>
          <a:effectLst>
            <a:outerShdw blurRad="182696" dist="42115" dir="8100000" algn="bl" rotWithShape="0">
              <a:srgbClr val="FFFFFF">
                <a:alpha val="100000"/>
              </a:srgbClr>
            </a:outerShdw>
          </a:effectLst>
        </p:spPr>
      </p:sp>
      <p:sp>
        <p:nvSpPr>
          <p:cNvPr id="15" name="Text 11"/>
          <p:cNvSpPr/>
          <p:nvPr/>
        </p:nvSpPr>
        <p:spPr>
          <a:xfrm>
            <a:off x="6849181" y="3783382"/>
            <a:ext cx="72567" cy="5991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5153133" y="4003720"/>
            <a:ext cx="72567" cy="59918"/>
          </a:xfrm>
          <a:prstGeom prst="ellipse">
            <a:avLst/>
          </a:prstGeom>
          <a:solidFill>
            <a:srgbClr val="FFFFFF"/>
          </a:solidFill>
          <a:ln/>
          <a:effectLst>
            <a:outerShdw blurRad="182696" dist="42115" dir="8100000" algn="bl" rotWithShape="0">
              <a:srgbClr val="FFFFFF">
                <a:alpha val="100000"/>
              </a:srgbClr>
            </a:outerShdw>
          </a:effectLst>
        </p:spPr>
      </p:sp>
      <p:sp>
        <p:nvSpPr>
          <p:cNvPr id="17" name="Text 13"/>
          <p:cNvSpPr/>
          <p:nvPr/>
        </p:nvSpPr>
        <p:spPr>
          <a:xfrm>
            <a:off x="5153133" y="4003720"/>
            <a:ext cx="72567" cy="5991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5010727" y="4365720"/>
            <a:ext cx="72567" cy="59918"/>
          </a:xfrm>
          <a:prstGeom prst="ellipse">
            <a:avLst/>
          </a:prstGeom>
          <a:solidFill>
            <a:srgbClr val="FFFFFF"/>
          </a:solidFill>
          <a:ln/>
          <a:effectLst>
            <a:outerShdw blurRad="182696" dist="42115" dir="8100000" algn="bl" rotWithShape="0">
              <a:srgbClr val="FFFFFF">
                <a:alpha val="100000"/>
              </a:srgbClr>
            </a:outerShdw>
          </a:effectLst>
        </p:spPr>
      </p:sp>
      <p:sp>
        <p:nvSpPr>
          <p:cNvPr id="19" name="Text 15"/>
          <p:cNvSpPr/>
          <p:nvPr/>
        </p:nvSpPr>
        <p:spPr>
          <a:xfrm>
            <a:off x="5010727" y="4365720"/>
            <a:ext cx="72567" cy="5991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6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1" name="Text 17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학업·어학·브랜드 1~4</a:t>
            </a:r>
            <a:endParaRPr lang="en-US" sz="1600" dirty="0"/>
          </a:p>
        </p:txBody>
      </p:sp>
      <p:pic>
        <p:nvPicPr>
          <p:cNvPr id="23" name="Image 2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776531" y="2162770"/>
            <a:ext cx="3429709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일본 서머스쿨 참가</a:t>
            </a:r>
            <a:endParaRPr lang="en-US" sz="1600" dirty="0"/>
          </a:p>
        </p:txBody>
      </p:sp>
      <p:sp>
        <p:nvSpPr>
          <p:cNvPr id="25" name="Text 20"/>
          <p:cNvSpPr/>
          <p:nvPr/>
        </p:nvSpPr>
        <p:spPr>
          <a:xfrm>
            <a:off x="680801" y="2434944"/>
            <a:ext cx="4329926" cy="12803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2027년 여름방학 때 일본에서 서머스쿨에 참가하고 싶어요. 새로운 문화를 체험하고, 학업적으로도 성장하고 싶습니다. 이는 나의 학업 목표 중 하나로, 중요한 경험이 될 거예요.</a:t>
            </a:r>
            <a:endParaRPr lang="en-US" sz="1600" dirty="0"/>
          </a:p>
        </p:txBody>
      </p:sp>
      <p:sp>
        <p:nvSpPr>
          <p:cNvPr id="26" name="Text 21"/>
          <p:cNvSpPr/>
          <p:nvPr/>
        </p:nvSpPr>
        <p:spPr>
          <a:xfrm>
            <a:off x="776531" y="4448770"/>
            <a:ext cx="3429709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부모님과 함께하는 일본 여행</a:t>
            </a:r>
            <a:endParaRPr lang="en-US" sz="1600" dirty="0"/>
          </a:p>
        </p:txBody>
      </p:sp>
      <p:sp>
        <p:nvSpPr>
          <p:cNvPr id="27" name="Text 22"/>
          <p:cNvSpPr/>
          <p:nvPr/>
        </p:nvSpPr>
        <p:spPr>
          <a:xfrm>
            <a:off x="680801" y="4720944"/>
            <a:ext cx="4329926" cy="12803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2027년에 부모님과 함께 일본 여행을 가고 싶어요. 가족과 함께하는 소중한 시간을 만들고, 부모님께 감사함을 표현하고 싶습니다. 이는 가정과의 유대를 강화하는 중요한 계획이예요.</a:t>
            </a:r>
            <a:endParaRPr lang="en-US" sz="1600" dirty="0"/>
          </a:p>
        </p:txBody>
      </p:sp>
      <p:sp>
        <p:nvSpPr>
          <p:cNvPr id="28" name="Text 23"/>
          <p:cNvSpPr/>
          <p:nvPr/>
        </p:nvSpPr>
        <p:spPr>
          <a:xfrm>
            <a:off x="7268771" y="1723858"/>
            <a:ext cx="3429709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IELTS 6.5 달성</a:t>
            </a:r>
            <a:endParaRPr lang="en-US" sz="1600" dirty="0"/>
          </a:p>
        </p:txBody>
      </p:sp>
      <p:sp>
        <p:nvSpPr>
          <p:cNvPr id="29" name="Text 24"/>
          <p:cNvSpPr/>
          <p:nvPr/>
        </p:nvSpPr>
        <p:spPr>
          <a:xfrm>
            <a:off x="7173041" y="1996032"/>
            <a:ext cx="4329926" cy="96023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2026년까지 영어 IELTS 시험에서 6.5점을 달성하고 싶어요. 이는 나의 어학 능력을 향상시키고, 해외 진출을 위한 중요한 발판이 될 거예요.</a:t>
            </a:r>
            <a:endParaRPr lang="en-US" sz="1600" dirty="0"/>
          </a:p>
        </p:txBody>
      </p:sp>
      <p:sp>
        <p:nvSpPr>
          <p:cNvPr id="30" name="Text 25"/>
          <p:cNvSpPr/>
          <p:nvPr/>
        </p:nvSpPr>
        <p:spPr>
          <a:xfrm>
            <a:off x="7268771" y="4028146"/>
            <a:ext cx="3429709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JLPT N2 합격</a:t>
            </a:r>
            <a:endParaRPr lang="en-US" sz="1600" dirty="0"/>
          </a:p>
        </p:txBody>
      </p:sp>
      <p:sp>
        <p:nvSpPr>
          <p:cNvPr id="31" name="Text 26"/>
          <p:cNvSpPr/>
          <p:nvPr/>
        </p:nvSpPr>
        <p:spPr>
          <a:xfrm>
            <a:off x="7173041" y="4300320"/>
            <a:ext cx="4329926" cy="96023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2027년까지 일본어 JLPT 시험에서 N2 레벨을 달성하고 싶어요. 일본어 능력을 향상시키고, 일본 문화를 더 깊이 이해하고 싶습니다.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" y="0"/>
            <a:ext cx="12192000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11-d2sggeu1bb2p4onbok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946" y="-475463"/>
            <a:ext cx="13015728" cy="7644359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2:11-d2sggeu1bb2p4onbokng.png"/>
          <p:cNvPicPr>
            <a:picLocks noChangeAspect="1"/>
          </p:cNvPicPr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>
            <a:off x="-1041" y="0"/>
            <a:ext cx="5384800" cy="68580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934263" y="479263"/>
            <a:ext cx="3049055" cy="6068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6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0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1" name="Shape 6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2" name="Text 7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4" name="Text 9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5" name="Image 3" descr="https://kimi-img.moonshot.cn/pub/slides/slides_tmpl/image/25-09-04-11:32:11-d2sggeu1bb2p4onbokl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549" y="807440"/>
            <a:ext cx="1435100" cy="1447800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7" name="Text 11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2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0" name="Image 4" descr="https://kimi-img.moonshot.cn/pub/slides/slides_tmpl/image/25-09-04-11:32:11-d2sggeu1bb2p4onbokl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189" y="2636240"/>
            <a:ext cx="1435100" cy="1447800"/>
          </a:xfrm>
          <a:prstGeom prst="rect">
            <a:avLst/>
          </a:prstGeom>
        </p:spPr>
      </p:pic>
      <p:pic>
        <p:nvPicPr>
          <p:cNvPr id="21" name="Image 5" descr="https://kimi-img.moonshot.cn/pub/slides/slides_tmpl/image/25-09-04-11:32:11-d2sggeu1bb2p4onbokl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989" y="4501616"/>
            <a:ext cx="1435100" cy="1447800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542215" y="2826876"/>
            <a:ext cx="3569045" cy="125716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어학·학위·창업 5~8</a:t>
            </a:r>
            <a:endParaRPr lang="en-US" sz="1600" dirty="0"/>
          </a:p>
        </p:txBody>
      </p:sp>
      <p:pic>
        <p:nvPicPr>
          <p:cNvPr id="23" name="Image 6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82" y="2323945"/>
            <a:ext cx="1371600" cy="304800"/>
          </a:xfrm>
          <a:prstGeom prst="rect">
            <a:avLst/>
          </a:prstGeom>
        </p:spPr>
      </p:pic>
      <p:sp>
        <p:nvSpPr>
          <p:cNvPr id="24" name="Shape 15"/>
          <p:cNvSpPr/>
          <p:nvPr/>
        </p:nvSpPr>
        <p:spPr>
          <a:xfrm>
            <a:off x="4430532" y="1276424"/>
            <a:ext cx="665094" cy="46012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5" name="Text 16"/>
          <p:cNvSpPr/>
          <p:nvPr/>
        </p:nvSpPr>
        <p:spPr>
          <a:xfrm>
            <a:off x="4430532" y="1276424"/>
            <a:ext cx="665094" cy="46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6" name="Text 17"/>
          <p:cNvSpPr/>
          <p:nvPr/>
        </p:nvSpPr>
        <p:spPr>
          <a:xfrm>
            <a:off x="5467550" y="1040364"/>
            <a:ext cx="526883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TOPIK 6급 달성</a:t>
            </a:r>
            <a:endParaRPr lang="en-US" sz="1600" dirty="0"/>
          </a:p>
        </p:txBody>
      </p:sp>
      <p:sp>
        <p:nvSpPr>
          <p:cNvPr id="27" name="Text 18"/>
          <p:cNvSpPr/>
          <p:nvPr/>
        </p:nvSpPr>
        <p:spPr>
          <a:xfrm>
            <a:off x="5376266" y="1440456"/>
            <a:ext cx="5828116" cy="7778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2028년까지 한국어 TOPIK 시험에서 6급을 달성하고 싶어요. 이는 한국어 능력을 최고 수준으로 끌어올리고, 한국 사회에서 더 활동적으로 참여하고 싶기 때문이예요.</a:t>
            </a:r>
            <a:endParaRPr lang="en-US" sz="1600" dirty="0"/>
          </a:p>
        </p:txBody>
      </p:sp>
      <p:sp>
        <p:nvSpPr>
          <p:cNvPr id="28" name="Shape 19"/>
          <p:cNvSpPr/>
          <p:nvPr/>
        </p:nvSpPr>
        <p:spPr>
          <a:xfrm>
            <a:off x="4983192" y="3093501"/>
            <a:ext cx="665094" cy="46012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9" name="Text 20"/>
          <p:cNvSpPr/>
          <p:nvPr/>
        </p:nvSpPr>
        <p:spPr>
          <a:xfrm>
            <a:off x="4983192" y="3093501"/>
            <a:ext cx="665094" cy="46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0" name="Text 21"/>
          <p:cNvSpPr/>
          <p:nvPr/>
        </p:nvSpPr>
        <p:spPr>
          <a:xfrm>
            <a:off x="6018879" y="2855717"/>
            <a:ext cx="526883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서울대 대학원 합격</a:t>
            </a:r>
            <a:endParaRPr lang="en-US" sz="1600" dirty="0"/>
          </a:p>
        </p:txBody>
      </p:sp>
      <p:sp>
        <p:nvSpPr>
          <p:cNvPr id="31" name="Text 22"/>
          <p:cNvSpPr/>
          <p:nvPr/>
        </p:nvSpPr>
        <p:spPr>
          <a:xfrm>
            <a:off x="5927595" y="3250296"/>
            <a:ext cx="5828116" cy="5111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2029년에 서울대학교 대학원에 합격하고 싶어요. 이는 나의 학업적 꿈을 실현하고, 전문성을 높이는 중요한 목표예요.</a:t>
            </a:r>
            <a:endParaRPr lang="en-US" sz="1600" dirty="0"/>
          </a:p>
        </p:txBody>
      </p:sp>
      <p:sp>
        <p:nvSpPr>
          <p:cNvPr id="32" name="Shape 23"/>
          <p:cNvSpPr/>
          <p:nvPr/>
        </p:nvSpPr>
        <p:spPr>
          <a:xfrm>
            <a:off x="4514269" y="4976089"/>
            <a:ext cx="665094" cy="46012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3" name="Text 24"/>
          <p:cNvSpPr/>
          <p:nvPr/>
        </p:nvSpPr>
        <p:spPr>
          <a:xfrm>
            <a:off x="4514269" y="4976089"/>
            <a:ext cx="665094" cy="460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4" name="Text 25"/>
          <p:cNvSpPr/>
          <p:nvPr/>
        </p:nvSpPr>
        <p:spPr>
          <a:xfrm>
            <a:off x="5548232" y="4738305"/>
            <a:ext cx="526883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대량 생산 가능한 회로 설계</a:t>
            </a:r>
            <a:endParaRPr lang="en-US" sz="1600" dirty="0"/>
          </a:p>
        </p:txBody>
      </p:sp>
      <p:sp>
        <p:nvSpPr>
          <p:cNvPr id="35" name="Text 26"/>
          <p:cNvSpPr/>
          <p:nvPr/>
        </p:nvSpPr>
        <p:spPr>
          <a:xfrm>
            <a:off x="5456948" y="5147444"/>
            <a:ext cx="5828116" cy="7778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2035년까지 대량 생산이 가능한 전기 회로 관련 디자인을 만들고 싶어요. 이는 나의 기술적 능력을 향상시키고, 실용적인 제품을 만드는 데 도움이 될 거예요.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" y="0"/>
            <a:ext cx="12192000" cy="6864626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2:10-d2sggem1bb2p4onboke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2" y="8615"/>
            <a:ext cx="12607263" cy="37165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34263" y="479263"/>
            <a:ext cx="3049055" cy="6068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pic>
        <p:nvPicPr>
          <p:cNvPr id="10" name="Image 2" descr="https://kimi-img.moonshot.cn/pub/slides/slides_tmpl/image/25-09-04-11:32:09-d2sggee1bb2p4onbokb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71" y="3509350"/>
            <a:ext cx="825500" cy="825500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2" name="Text 7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4" name="Text 9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6" name="Text 11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Shape 12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8" name="Text 13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9" name="Image 3" descr="https://kimi-img.moonshot.cn/pub/slides/slides_tmpl/image/25-09-04-11:32:09-d2sggee1bb2p4onbokb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792" y="3509350"/>
            <a:ext cx="825500" cy="825500"/>
          </a:xfrm>
          <a:prstGeom prst="rect">
            <a:avLst/>
          </a:prstGeom>
        </p:spPr>
      </p:pic>
      <p:sp>
        <p:nvSpPr>
          <p:cNvPr id="20" name="Shape 14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solidFill>
            <a:srgbClr val="517BDA"/>
          </a:soli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1" name="Text 15"/>
          <p:cNvSpPr/>
          <p:nvPr/>
        </p:nvSpPr>
        <p:spPr>
          <a:xfrm>
            <a:off x="11358882" y="6059762"/>
            <a:ext cx="226534" cy="2204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Text 16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브랜드·세계여행 9~10</a:t>
            </a:r>
            <a:endParaRPr lang="en-US" sz="1600" dirty="0"/>
          </a:p>
        </p:txBody>
      </p:sp>
      <p:pic>
        <p:nvPicPr>
          <p:cNvPr id="23" name="Image 4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24" name="Shape 17"/>
          <p:cNvSpPr/>
          <p:nvPr/>
        </p:nvSpPr>
        <p:spPr>
          <a:xfrm>
            <a:off x="1010563" y="3753266"/>
            <a:ext cx="652471" cy="3286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5" name="Text 18"/>
          <p:cNvSpPr/>
          <p:nvPr/>
        </p:nvSpPr>
        <p:spPr>
          <a:xfrm>
            <a:off x="1010563" y="3753266"/>
            <a:ext cx="652471" cy="32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6" name="Text 19"/>
          <p:cNvSpPr/>
          <p:nvPr/>
        </p:nvSpPr>
        <p:spPr>
          <a:xfrm>
            <a:off x="1858043" y="3752661"/>
            <a:ext cx="3421380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개인 브랜드 보유</a:t>
            </a:r>
            <a:endParaRPr lang="en-US" sz="1600" dirty="0"/>
          </a:p>
        </p:txBody>
      </p:sp>
      <p:sp>
        <p:nvSpPr>
          <p:cNvPr id="27" name="Text 20"/>
          <p:cNvSpPr/>
          <p:nvPr/>
        </p:nvSpPr>
        <p:spPr>
          <a:xfrm>
            <a:off x="1771159" y="4082072"/>
            <a:ext cx="3875101" cy="200285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2050년까지 나만의 개인 브랜드를 가지고 싶어요. 이는 나의 창의력과 열정을 세상에 알리고, 독특한 가치를 제공하는 데 중요한 역할을 할 거예요.</a:t>
            </a:r>
            <a:endParaRPr lang="en-US" sz="1600" dirty="0"/>
          </a:p>
        </p:txBody>
      </p:sp>
      <p:sp>
        <p:nvSpPr>
          <p:cNvPr id="28" name="Shape 21"/>
          <p:cNvSpPr/>
          <p:nvPr/>
        </p:nvSpPr>
        <p:spPr>
          <a:xfrm>
            <a:off x="6352584" y="3753266"/>
            <a:ext cx="652471" cy="3286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9" name="Text 22"/>
          <p:cNvSpPr/>
          <p:nvPr/>
        </p:nvSpPr>
        <p:spPr>
          <a:xfrm>
            <a:off x="6352584" y="3753266"/>
            <a:ext cx="652471" cy="32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0" name="Text 23"/>
          <p:cNvSpPr/>
          <p:nvPr/>
        </p:nvSpPr>
        <p:spPr>
          <a:xfrm>
            <a:off x="7200064" y="3752661"/>
            <a:ext cx="3421380" cy="30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세계 일주</a:t>
            </a:r>
            <a:endParaRPr lang="en-US" sz="1600" dirty="0"/>
          </a:p>
        </p:txBody>
      </p:sp>
      <p:sp>
        <p:nvSpPr>
          <p:cNvPr id="31" name="Text 24"/>
          <p:cNvSpPr/>
          <p:nvPr/>
        </p:nvSpPr>
        <p:spPr>
          <a:xfrm>
            <a:off x="7113180" y="4082072"/>
            <a:ext cx="3875101" cy="200285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2060년까지 세계여행을 가고 싶어요. 다양한 문화를 경험하고, 세상을 넓은 시야로 보고 싶기 때문이예요. 이는 인생의 마지막 목표 중 하나로, 꼭 실현하고 싶어요.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7-d2sggdu1bb2p4onbok5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426"/>
            <a:ext cx="12191999" cy="68646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21728" y="3665381"/>
            <a:ext cx="5748541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친구들과 함께하는 버킷리스트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779721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867722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955722" y="6166356"/>
            <a:ext cx="0" cy="220414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>
            <a:off x="1043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31723" y="6270738"/>
            <a:ext cx="0" cy="125950"/>
          </a:xfrm>
          <a:prstGeom prst="line">
            <a:avLst/>
          </a:prstGeom>
          <a:noFill/>
          <a:ln w="1270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0796832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0796832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098933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98933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1186107" y="6396446"/>
            <a:ext cx="116844" cy="116844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1118610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1382877" y="6396446"/>
            <a:ext cx="116844" cy="116844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1382877" y="6396446"/>
            <a:ext cx="116844" cy="116844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1" descr="https://kimi-img.moonshot.cn/pub/slides/slides_tmpl/image/25-09-04-11:32:02-d2sggcm1bb2p4onboj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9" y="3446152"/>
            <a:ext cx="3657600" cy="12700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4893310" y="1477010"/>
            <a:ext cx="2284095" cy="2335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3800" dirty="0">
                <a:gradFill flip="none" rotWithShape="0">
                  <a:gsLst>
                    <a:gs pos="0">
                      <a:srgbClr val="FFFFFF">
                        <a:alpha val="61000"/>
                      </a:srgbClr>
                    </a:gs>
                    <a:gs pos="28000">
                      <a:srgbClr val="FFFFFF">
                        <a:alpha val="61000"/>
                      </a:srgbClr>
                    </a:gs>
                    <a:gs pos="78000">
                      <a:srgbClr val="FFFFFF"/>
                    </a:gs>
                    <a:gs pos="100000">
                      <a:srgbClr val="FFFF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PingFang SC Medium" pitchFamily="34" charset="0"/>
                <a:ea typeface="PingFang SC Medium" pitchFamily="34" charset="-122"/>
                <a:cs typeface="PingFang SC Medium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8" y="-1"/>
            <a:ext cx="12195178" cy="686641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flipH="1">
            <a:off x="11314843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 flipH="1">
            <a:off x="11186668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18666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 flipH="1">
            <a:off x="11055654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1105565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 flipH="1">
            <a:off x="10924640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1" name="Image 1" descr="https://kimi-img.moonshot.cn/pub/slides/slides_tmpl/image/25-09-04-11:32:11-d2sggeu1bb2p4onbok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586" y="2720043"/>
            <a:ext cx="2768600" cy="25908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여행·공연·일본 1~4</a:t>
            </a:r>
            <a:endParaRPr lang="en-US" sz="1600" dirty="0"/>
          </a:p>
        </p:txBody>
      </p:sp>
      <p:pic>
        <p:nvPicPr>
          <p:cNvPr id="13" name="Image 2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5121940" y="3133213"/>
            <a:ext cx="665094" cy="295787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5" name="Text 10"/>
          <p:cNvSpPr/>
          <p:nvPr/>
        </p:nvSpPr>
        <p:spPr>
          <a:xfrm>
            <a:off x="5121940" y="3133213"/>
            <a:ext cx="665094" cy="295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649090" y="1931145"/>
            <a:ext cx="3695555" cy="2768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자가용으로 여행 가기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546193" y="2208145"/>
            <a:ext cx="4422800" cy="13481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2045년에 친구들과 함께 자가용으로 여행을 가고 </a:t>
            </a:r>
            <a:r>
              <a:rPr lang="en-US" sz="14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싶어요</a:t>
            </a: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</a:t>
            </a:r>
            <a:r>
              <a:rPr lang="en-US" sz="14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여행을</a:t>
            </a: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ko-KR" alt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자유롭게 </a:t>
            </a:r>
            <a:r>
              <a:rPr lang="en-US" sz="1400" dirty="0" err="1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즐기고</a:t>
            </a: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친구들과 함께 추억을 만들고 싶어요. 이는 우정을 강화하는 중요한 계획이예요.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6693137" y="3133213"/>
            <a:ext cx="665094" cy="295787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19" name="Text 14"/>
          <p:cNvSpPr/>
          <p:nvPr/>
        </p:nvSpPr>
        <p:spPr>
          <a:xfrm>
            <a:off x="6693137" y="3133213"/>
            <a:ext cx="665094" cy="295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20" name="Text 15"/>
          <p:cNvSpPr/>
          <p:nvPr/>
        </p:nvSpPr>
        <p:spPr>
          <a:xfrm>
            <a:off x="7614667" y="1931145"/>
            <a:ext cx="3695555" cy="2768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후지산 보기</a:t>
            </a:r>
            <a:endParaRPr lang="en-US" sz="1600" dirty="0"/>
          </a:p>
        </p:txBody>
      </p:sp>
      <p:sp>
        <p:nvSpPr>
          <p:cNvPr id="21" name="Text 16"/>
          <p:cNvSpPr/>
          <p:nvPr/>
        </p:nvSpPr>
        <p:spPr>
          <a:xfrm>
            <a:off x="7511770" y="2208145"/>
            <a:ext cx="4422800" cy="102496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2035</a:t>
            </a:r>
            <a:r>
              <a:rPr lang="ko-KR" alt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년</a:t>
            </a: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r>
              <a:rPr lang="ko-KR" alt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친구들과 함께 후지산을 보러 가고 싶습니다</a:t>
            </a: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</a:t>
            </a:r>
            <a:r>
              <a:rPr lang="ko-KR" alt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일본의 상징적인 풍경을 함께 감상하며 이 특별한 시간을 나누고 싶습니다</a:t>
            </a:r>
            <a:r>
              <a:rPr lang="en-US" altLang="ko-KR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22" name="Shape 17"/>
          <p:cNvSpPr/>
          <p:nvPr/>
        </p:nvSpPr>
        <p:spPr>
          <a:xfrm>
            <a:off x="6693137" y="4518261"/>
            <a:ext cx="665094" cy="295787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3" name="Text 18"/>
          <p:cNvSpPr/>
          <p:nvPr/>
        </p:nvSpPr>
        <p:spPr>
          <a:xfrm>
            <a:off x="6693137" y="4518261"/>
            <a:ext cx="665094" cy="295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4" name="Text 19"/>
          <p:cNvSpPr/>
          <p:nvPr/>
        </p:nvSpPr>
        <p:spPr>
          <a:xfrm>
            <a:off x="7614667" y="4351616"/>
            <a:ext cx="3695555" cy="2768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바닷가에서 일몰 보기</a:t>
            </a:r>
            <a:endParaRPr lang="en-US" sz="1600" dirty="0"/>
          </a:p>
        </p:txBody>
      </p:sp>
      <p:sp>
        <p:nvSpPr>
          <p:cNvPr id="25" name="Text 20"/>
          <p:cNvSpPr/>
          <p:nvPr/>
        </p:nvSpPr>
        <p:spPr>
          <a:xfrm>
            <a:off x="7511770" y="4628616"/>
            <a:ext cx="4422800" cy="16796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2045년에 친구들과 함께 바닷가에서 일몰을 보고 싶어요. 평화로운 시간을 보내며, 서로의 마음을 나누고 싶어요.</a:t>
            </a:r>
            <a:endParaRPr lang="en-US" sz="1600" dirty="0"/>
          </a:p>
        </p:txBody>
      </p:sp>
      <p:sp>
        <p:nvSpPr>
          <p:cNvPr id="26" name="Shape 21"/>
          <p:cNvSpPr/>
          <p:nvPr/>
        </p:nvSpPr>
        <p:spPr>
          <a:xfrm>
            <a:off x="5110217" y="4518261"/>
            <a:ext cx="665094" cy="295787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7" name="Text 22"/>
          <p:cNvSpPr/>
          <p:nvPr/>
        </p:nvSpPr>
        <p:spPr>
          <a:xfrm>
            <a:off x="5110217" y="4518261"/>
            <a:ext cx="665094" cy="295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8" name="Text 23"/>
          <p:cNvSpPr/>
          <p:nvPr/>
        </p:nvSpPr>
        <p:spPr>
          <a:xfrm>
            <a:off x="649090" y="4351616"/>
            <a:ext cx="3695555" cy="2768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56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피아노 콘서트에 참석하기</a:t>
            </a:r>
            <a:endParaRPr lang="en-US" sz="1600" dirty="0"/>
          </a:p>
        </p:txBody>
      </p:sp>
      <p:sp>
        <p:nvSpPr>
          <p:cNvPr id="29" name="Text 24"/>
          <p:cNvSpPr/>
          <p:nvPr/>
        </p:nvSpPr>
        <p:spPr>
          <a:xfrm>
            <a:off x="546193" y="4665595"/>
            <a:ext cx="4422800" cy="16796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2030년에 친구들과 함께 피아노 콘서트에 참석하고 싶어요. 아름다운 음악을 함께 감상하며, 문화적 경험을 나누고 싶어요.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2:05-d2sggde1bb2p4onbok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012435" y="2997882"/>
            <a:ext cx="3057361" cy="3533220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012435" y="2997882"/>
            <a:ext cx="3057361" cy="35332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0924640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10924640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052814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11052814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1183828" y="981848"/>
            <a:ext cx="77797" cy="7200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11183828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1314843" y="981848"/>
            <a:ext cx="77797" cy="72000"/>
          </a:xfrm>
          <a:prstGeom prst="ellipse">
            <a:avLst/>
          </a:prstGeom>
          <a:solidFill>
            <a:srgbClr val="FFFFFF">
              <a:alpha val="56471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314843" y="981848"/>
            <a:ext cx="77797" cy="7200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3" name="Image 1" descr="https://kimi-img.moonshot.cn/pub/slides/slides_tmpl/image/25-09-04-11:32:10-d2sggem1bb2p4onbokf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68" y="5375402"/>
            <a:ext cx="3073400" cy="1155700"/>
          </a:xfrm>
          <a:prstGeom prst="rect">
            <a:avLst/>
          </a:prstGeom>
        </p:spPr>
      </p:pic>
      <p:pic>
        <p:nvPicPr>
          <p:cNvPr id="14" name="Image 2" descr="https://kimi-img.moonshot.cn/pub/slides/slides_tmpl/image/25-09-04-11:32:10-d2sggem1bb2p4onbokg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364" y="1855331"/>
            <a:ext cx="3060700" cy="1168400"/>
          </a:xfrm>
          <a:prstGeom prst="rect">
            <a:avLst/>
          </a:prstGeom>
        </p:spPr>
      </p:pic>
      <p:pic>
        <p:nvPicPr>
          <p:cNvPr id="15" name="Image 3" descr="https://kimi-img.moonshot.cn/pub/slides/slides_tmpl/image/25-09-04-11:32:10-d2sggem1bb2p4onbokh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79" y="1840349"/>
            <a:ext cx="3073400" cy="1168400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 rot="13500000">
            <a:off x="1140115" y="3242306"/>
            <a:ext cx="190478" cy="190478"/>
          </a:xfrm>
          <a:prstGeom prst="rtTriangle">
            <a:avLst/>
          </a:prstGeom>
          <a:gradFill flip="none" rotWithShape="1">
            <a:gsLst>
              <a:gs pos="0">
                <a:srgbClr val="004BA0"/>
              </a:gs>
              <a:gs pos="50000">
                <a:srgbClr val="1F5EC3"/>
              </a:gs>
              <a:gs pos="100000">
                <a:srgbClr val="4E96D8"/>
              </a:gs>
            </a:gsLst>
            <a:lin ang="5400000" scaled="1"/>
          </a:gra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17" name="Text 11"/>
          <p:cNvSpPr/>
          <p:nvPr/>
        </p:nvSpPr>
        <p:spPr>
          <a:xfrm rot="13500000">
            <a:off x="1140115" y="3242306"/>
            <a:ext cx="190478" cy="19047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2"/>
          <p:cNvSpPr/>
          <p:nvPr/>
        </p:nvSpPr>
        <p:spPr>
          <a:xfrm>
            <a:off x="8366823" y="2997882"/>
            <a:ext cx="3057361" cy="3533220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19" name="Text 13"/>
          <p:cNvSpPr/>
          <p:nvPr/>
        </p:nvSpPr>
        <p:spPr>
          <a:xfrm>
            <a:off x="8366823" y="2997882"/>
            <a:ext cx="3057361" cy="35332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 rot="13500000">
            <a:off x="8494503" y="3242306"/>
            <a:ext cx="190478" cy="190478"/>
          </a:xfrm>
          <a:prstGeom prst="rtTriangle">
            <a:avLst/>
          </a:prstGeom>
          <a:gradFill flip="none" rotWithShape="1">
            <a:gsLst>
              <a:gs pos="0">
                <a:srgbClr val="004BA0"/>
              </a:gs>
              <a:gs pos="50000">
                <a:srgbClr val="1F5EC3"/>
              </a:gs>
              <a:gs pos="100000">
                <a:srgbClr val="4E96D8"/>
              </a:gs>
            </a:gsLst>
            <a:lin ang="5400000" scaled="1"/>
          </a:gra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1" name="Text 15"/>
          <p:cNvSpPr/>
          <p:nvPr/>
        </p:nvSpPr>
        <p:spPr>
          <a:xfrm rot="13500000">
            <a:off x="8494503" y="3242306"/>
            <a:ext cx="190478" cy="19047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6"/>
          <p:cNvSpPr/>
          <p:nvPr/>
        </p:nvSpPr>
        <p:spPr>
          <a:xfrm>
            <a:off x="4683098" y="1846173"/>
            <a:ext cx="3057361" cy="3529229"/>
          </a:xfrm>
          <a:prstGeom prst="rect">
            <a:avLst/>
          </a:prstGeom>
          <a:solidFill>
            <a:srgbClr val="FFFFFF">
              <a:alpha val="8235"/>
            </a:srgbClr>
          </a:solidFill>
          <a:ln/>
        </p:spPr>
      </p:sp>
      <p:sp>
        <p:nvSpPr>
          <p:cNvPr id="23" name="Text 17"/>
          <p:cNvSpPr/>
          <p:nvPr/>
        </p:nvSpPr>
        <p:spPr>
          <a:xfrm>
            <a:off x="4683098" y="1846173"/>
            <a:ext cx="3057361" cy="3529229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18"/>
          <p:cNvSpPr/>
          <p:nvPr/>
        </p:nvSpPr>
        <p:spPr>
          <a:xfrm rot="13500000">
            <a:off x="4810778" y="2071497"/>
            <a:ext cx="190478" cy="190478"/>
          </a:xfrm>
          <a:prstGeom prst="rtTriangle">
            <a:avLst/>
          </a:prstGeom>
          <a:gradFill flip="none" rotWithShape="1">
            <a:gsLst>
              <a:gs pos="0">
                <a:srgbClr val="004BA0"/>
              </a:gs>
              <a:gs pos="50000">
                <a:srgbClr val="1F5EC3"/>
              </a:gs>
              <a:gs pos="100000">
                <a:srgbClr val="4E96D8"/>
              </a:gs>
            </a:gsLst>
            <a:lin ang="5400000" scaled="1"/>
          </a:gradFill>
          <a:ln/>
          <a:effectLst>
            <a:outerShdw blurRad="145102" dist="50800" dir="2700000" algn="bl" rotWithShape="0">
              <a:srgbClr val="517BDA">
                <a:alpha val="76471"/>
              </a:srgbClr>
            </a:outerShdw>
          </a:effectLst>
        </p:spPr>
      </p:sp>
      <p:sp>
        <p:nvSpPr>
          <p:cNvPr id="25" name="Text 19"/>
          <p:cNvSpPr/>
          <p:nvPr/>
        </p:nvSpPr>
        <p:spPr>
          <a:xfrm rot="13500000">
            <a:off x="4810778" y="2071497"/>
            <a:ext cx="190478" cy="190478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6" name="Text 20"/>
          <p:cNvSpPr/>
          <p:nvPr/>
        </p:nvSpPr>
        <p:spPr>
          <a:xfrm>
            <a:off x="542215" y="998076"/>
            <a:ext cx="8152877" cy="83318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일본·유럽·언어 5~7</a:t>
            </a:r>
            <a:endParaRPr lang="en-US" sz="1600" dirty="0"/>
          </a:p>
        </p:txBody>
      </p:sp>
      <p:pic>
        <p:nvPicPr>
          <p:cNvPr id="27" name="Image 4" descr="https://kimi-img.moonshot.cn/pub/slides/slides_tmpl/image/25-09-04-11:32:02-d2sggcm1bb2p4onbok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82" y="495145"/>
            <a:ext cx="1371600" cy="304800"/>
          </a:xfrm>
          <a:prstGeom prst="rect">
            <a:avLst/>
          </a:prstGeom>
        </p:spPr>
      </p:pic>
      <p:sp>
        <p:nvSpPr>
          <p:cNvPr id="28" name="Shape 21"/>
          <p:cNvSpPr/>
          <p:nvPr/>
        </p:nvSpPr>
        <p:spPr>
          <a:xfrm>
            <a:off x="1222102" y="2474715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29" name="Text 22"/>
          <p:cNvSpPr/>
          <p:nvPr/>
        </p:nvSpPr>
        <p:spPr>
          <a:xfrm>
            <a:off x="1222102" y="2474715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0" name="Text 23"/>
          <p:cNvSpPr/>
          <p:nvPr/>
        </p:nvSpPr>
        <p:spPr>
          <a:xfrm>
            <a:off x="1453125" y="3228542"/>
            <a:ext cx="2501681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일본 여행 가기</a:t>
            </a:r>
            <a:endParaRPr lang="en-US" sz="1600" dirty="0"/>
          </a:p>
        </p:txBody>
      </p:sp>
      <p:sp>
        <p:nvSpPr>
          <p:cNvPr id="31" name="Text 24"/>
          <p:cNvSpPr/>
          <p:nvPr/>
        </p:nvSpPr>
        <p:spPr>
          <a:xfrm>
            <a:off x="1111834" y="3739523"/>
            <a:ext cx="2911569" cy="26491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2035년에 친구들과 함께 일본 여행을 가고 싶어요. 일본의 문화와 역사를 탐험하며, 친구들과 함께 즐거운 시간을 보내고 싶어요.</a:t>
            </a:r>
            <a:endParaRPr lang="en-US" sz="1600" dirty="0"/>
          </a:p>
        </p:txBody>
      </p:sp>
      <p:sp>
        <p:nvSpPr>
          <p:cNvPr id="32" name="Shape 25"/>
          <p:cNvSpPr/>
          <p:nvPr/>
        </p:nvSpPr>
        <p:spPr>
          <a:xfrm>
            <a:off x="4892765" y="5402415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3" name="Text 26"/>
          <p:cNvSpPr/>
          <p:nvPr/>
        </p:nvSpPr>
        <p:spPr>
          <a:xfrm>
            <a:off x="4892765" y="5402415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4" name="Text 27"/>
          <p:cNvSpPr/>
          <p:nvPr/>
        </p:nvSpPr>
        <p:spPr>
          <a:xfrm>
            <a:off x="5123788" y="2057733"/>
            <a:ext cx="2501681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유럽 여행 가기</a:t>
            </a:r>
            <a:endParaRPr lang="en-US" sz="1600" dirty="0"/>
          </a:p>
        </p:txBody>
      </p:sp>
      <p:sp>
        <p:nvSpPr>
          <p:cNvPr id="35" name="Text 28"/>
          <p:cNvSpPr/>
          <p:nvPr/>
        </p:nvSpPr>
        <p:spPr>
          <a:xfrm>
            <a:off x="4782497" y="2568714"/>
            <a:ext cx="2911569" cy="26491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2045년에 친구들과 함께 유럽 여행을 가고 싶어요. 다양한 유럽 국가를 탐험하며, 세계적인 문화를 경험하고 싶어요.</a:t>
            </a:r>
            <a:endParaRPr lang="en-US" sz="1600" dirty="0"/>
          </a:p>
        </p:txBody>
      </p:sp>
      <p:sp>
        <p:nvSpPr>
          <p:cNvPr id="36" name="Shape 29"/>
          <p:cNvSpPr/>
          <p:nvPr/>
        </p:nvSpPr>
        <p:spPr>
          <a:xfrm>
            <a:off x="8576490" y="2474715"/>
            <a:ext cx="652471" cy="52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7" name="Text 30"/>
          <p:cNvSpPr/>
          <p:nvPr/>
        </p:nvSpPr>
        <p:spPr>
          <a:xfrm>
            <a:off x="8576490" y="2474715"/>
            <a:ext cx="652471" cy="52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8" name="Text 31"/>
          <p:cNvSpPr/>
          <p:nvPr/>
        </p:nvSpPr>
        <p:spPr>
          <a:xfrm>
            <a:off x="8807513" y="3228542"/>
            <a:ext cx="2494713" cy="553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kern="0" spc="110" dirty="0">
                <a:gradFill flip="none" rotWithShape="0">
                  <a:gsLst>
                    <a:gs pos="0">
                      <a:srgbClr val="30B0FE">
                        <a:alpha val="77000"/>
                      </a:srgbClr>
                    </a:gs>
                    <a:gs pos="10000">
                      <a:srgbClr val="30B0FE">
                        <a:alpha val="77000"/>
                      </a:srgbClr>
                    </a:gs>
                    <a:gs pos="70000">
                      <a:srgbClr val="5684E9"/>
                    </a:gs>
                    <a:gs pos="100000">
                      <a:srgbClr val="014BB5"/>
                    </a:gs>
                  </a:gsLst>
                  <a:lin ang="4800000" scaled="1"/>
                </a:gradFill>
                <a:latin typeface="MiSans" pitchFamily="34" charset="0"/>
                <a:ea typeface="MiSans" pitchFamily="34" charset="-122"/>
                <a:cs typeface="MiSans" pitchFamily="34" charset="-120"/>
              </a:rPr>
              <a:t>새로운 언어 배우기</a:t>
            </a:r>
            <a:endParaRPr lang="en-US" sz="1600" dirty="0"/>
          </a:p>
        </p:txBody>
      </p:sp>
      <p:sp>
        <p:nvSpPr>
          <p:cNvPr id="39" name="Text 32"/>
          <p:cNvSpPr/>
          <p:nvPr/>
        </p:nvSpPr>
        <p:spPr>
          <a:xfrm>
            <a:off x="8466222" y="3739523"/>
            <a:ext cx="2911569" cy="264918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2030년에 친구들과 함께 새로운 언어를 배우고 싶어요. 언어를 통해 문화를 이해하고, 더 넓은 세계를 경험하고 싶어요.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Office PowerPoint</Application>
  <PresentationFormat>宽屏</PresentationFormat>
  <Paragraphs>139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MiSans</vt:lpstr>
      <vt:lpstr>PingFang SC Medium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인생의 30가지 버킷리스트</dc:title>
  <dc:subject>내 인생의 30가지 버킷리스트</dc:subject>
  <dc:creator>Kimi</dc:creator>
  <cp:lastModifiedBy>瀚庆 吴</cp:lastModifiedBy>
  <cp:revision>30</cp:revision>
  <dcterms:created xsi:type="dcterms:W3CDTF">2025-10-11T18:27:38Z</dcterms:created>
  <dcterms:modified xsi:type="dcterms:W3CDTF">2025-10-11T18:52:15Z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{"Label":"내 인생의 30가지 버킷리스트","ContentProducer":"001191110108MACG2KBH8F10000","ProduceID":"d3la1ms7fffca4drlj30","ReservedCode1":"","ContentPropagator":"001191110108MACG2KBH8F20000","PropagateID":"d3la1ms7fffca4drlj30","ReservedCode2":""}</vt:lpwstr>
  </property>
</Properties>
</file>